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8" r:id="rId3"/>
    <p:sldId id="291" r:id="rId4"/>
    <p:sldId id="325" r:id="rId5"/>
    <p:sldId id="320" r:id="rId6"/>
    <p:sldId id="321" r:id="rId7"/>
    <p:sldId id="292" r:id="rId8"/>
    <p:sldId id="324" r:id="rId9"/>
    <p:sldId id="270" r:id="rId10"/>
    <p:sldId id="328" r:id="rId11"/>
    <p:sldId id="326" r:id="rId12"/>
    <p:sldId id="327" r:id="rId13"/>
    <p:sldId id="329" r:id="rId14"/>
    <p:sldId id="315" r:id="rId15"/>
    <p:sldId id="330" r:id="rId16"/>
    <p:sldId id="316" r:id="rId17"/>
    <p:sldId id="317" r:id="rId18"/>
    <p:sldId id="318" r:id="rId19"/>
    <p:sldId id="319" r:id="rId20"/>
    <p:sldId id="331" r:id="rId21"/>
    <p:sldId id="33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4A6FF30B-5912-4CC0-920E-EFD8D23B8705}" type="datetimeFigureOut">
              <a:rPr lang="tr-TR" smtClean="0"/>
              <a:t>11.05.2020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4A6FF30B-5912-4CC0-920E-EFD8D23B8705}" type="datetimeFigureOut">
              <a:rPr lang="tr-TR" smtClean="0"/>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4A6FF30B-5912-4CC0-920E-EFD8D23B8705}" type="datetimeFigureOut">
              <a:rPr lang="tr-TR" smtClean="0"/>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7734EB-D794-4321-BC9E-4E48FA50404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11.05.2020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4A6FF30B-5912-4CC0-920E-EFD8D23B8705}" type="datetimeFigureOut">
              <a:rPr lang="tr-TR" smtClean="0"/>
              <a:t>11.05.2020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4A6FF30B-5912-4CC0-920E-EFD8D23B8705}" type="datetimeFigureOut">
              <a:rPr lang="tr-TR" smtClean="0"/>
              <a:t>11.05.2020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FF30B-5912-4CC0-920E-EFD8D23B8705}" type="datetimeFigureOut">
              <a:rPr lang="tr-TR" smtClean="0"/>
              <a:t>11.05.2020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4A6FF30B-5912-4CC0-920E-EFD8D23B8705}" type="datetimeFigureOut">
              <a:rPr lang="tr-TR" smtClean="0"/>
              <a:t>11.05.2020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7734EB-D794-4321-BC9E-4E48FA50404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4A6FF30B-5912-4CC0-920E-EFD8D23B8705}" type="datetimeFigureOut">
              <a:rPr lang="tr-TR" smtClean="0"/>
              <a:t>11.05.2020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987734EB-D794-4321-BC9E-4E48FA50404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6FF30B-5912-4CC0-920E-EFD8D23B8705}" type="datetimeFigureOut">
              <a:rPr lang="tr-TR" smtClean="0"/>
              <a:t>11.05.2020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7734EB-D794-4321-BC9E-4E48FA50404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700807"/>
            <a:ext cx="6845043" cy="3048709"/>
          </a:xfrm>
        </p:spPr>
        <p:txBody>
          <a:bodyPr>
            <a:normAutofit fontScale="90000"/>
          </a:bodyPr>
          <a:lstStyle/>
          <a:p>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br>
              <a:rPr lang="tr-TR" dirty="0">
                <a:solidFill>
                  <a:schemeClr val="bg1"/>
                </a:solidFill>
              </a:rPr>
            </a:br>
            <a:r>
              <a:rPr lang="tr-TR" dirty="0">
                <a:solidFill>
                  <a:schemeClr val="bg1"/>
                </a:solidFill>
              </a:rPr>
              <a:t>KARABÜK ÜNİVERSİTESİ EDEBİYAT FAKÜLTESİ</a:t>
            </a:r>
            <a:br>
              <a:rPr lang="tr-TR" dirty="0">
                <a:solidFill>
                  <a:schemeClr val="bg1"/>
                </a:solidFill>
              </a:rPr>
            </a:br>
            <a:r>
              <a:rPr lang="tr-TR" dirty="0">
                <a:solidFill>
                  <a:schemeClr val="bg1"/>
                </a:solidFill>
              </a:rPr>
              <a:t>SOSYOLOJİ BÖLÜMÜ</a:t>
            </a:r>
          </a:p>
        </p:txBody>
      </p:sp>
      <p:sp>
        <p:nvSpPr>
          <p:cNvPr id="3" name="Alt Başlık 2"/>
          <p:cNvSpPr>
            <a:spLocks noGrp="1"/>
          </p:cNvSpPr>
          <p:nvPr>
            <p:ph type="subTitle" idx="1"/>
          </p:nvPr>
        </p:nvSpPr>
        <p:spPr>
          <a:xfrm>
            <a:off x="533400" y="3228536"/>
            <a:ext cx="7854696" cy="1991852"/>
          </a:xfrm>
        </p:spPr>
        <p:txBody>
          <a:bodyPr/>
          <a:lstStyle/>
          <a:p>
            <a:endParaRPr lang="tr-TR" dirty="0"/>
          </a:p>
          <a:p>
            <a:endParaRPr lang="tr-TR" dirty="0"/>
          </a:p>
          <a:p>
            <a:endParaRPr lang="tr-TR" dirty="0"/>
          </a:p>
        </p:txBody>
      </p:sp>
      <p:pic>
        <p:nvPicPr>
          <p:cNvPr id="4" name="Resim 3">
            <a:extLst>
              <a:ext uri="{FF2B5EF4-FFF2-40B4-BE49-F238E27FC236}">
                <a16:creationId xmlns:a16="http://schemas.microsoft.com/office/drawing/2014/main" id="{C3320748-A0D0-446D-9528-9FE9CB9A4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42" y="116632"/>
            <a:ext cx="2100598" cy="1991852"/>
          </a:xfrm>
          <a:prstGeom prst="rect">
            <a:avLst/>
          </a:prstGeom>
        </p:spPr>
      </p:pic>
    </p:spTree>
    <p:extLst>
      <p:ext uri="{BB962C8B-B14F-4D97-AF65-F5344CB8AC3E}">
        <p14:creationId xmlns:p14="http://schemas.microsoft.com/office/powerpoint/2010/main" val="272400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bina içeren bir resim&#10;&#10;Çok yüksek güvenilirlikle oluşturulmuş açıklama">
            <a:extLst>
              <a:ext uri="{FF2B5EF4-FFF2-40B4-BE49-F238E27FC236}">
                <a16:creationId xmlns:a16="http://schemas.microsoft.com/office/drawing/2014/main" id="{4260F2C3-46C2-49F4-B007-44C496F6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265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4756FF-817A-490D-BC15-1832ADE4C693}"/>
              </a:ext>
            </a:extLst>
          </p:cNvPr>
          <p:cNvSpPr>
            <a:spLocks noGrp="1"/>
          </p:cNvSpPr>
          <p:nvPr>
            <p:ph type="title"/>
          </p:nvPr>
        </p:nvSpPr>
        <p:spPr/>
        <p:txBody>
          <a:bodyPr/>
          <a:lstStyle/>
          <a:p>
            <a:r>
              <a:rPr lang="tr-TR" dirty="0"/>
              <a:t>Kütüphane Hizmetleri</a:t>
            </a:r>
          </a:p>
        </p:txBody>
      </p:sp>
      <p:sp>
        <p:nvSpPr>
          <p:cNvPr id="3" name="İçerik Yer Tutucusu 2">
            <a:extLst>
              <a:ext uri="{FF2B5EF4-FFF2-40B4-BE49-F238E27FC236}">
                <a16:creationId xmlns:a16="http://schemas.microsoft.com/office/drawing/2014/main" id="{C82DD293-C451-4ABB-A2E2-D959E5B3FB49}"/>
              </a:ext>
            </a:extLst>
          </p:cNvPr>
          <p:cNvSpPr>
            <a:spLocks noGrp="1"/>
          </p:cNvSpPr>
          <p:nvPr>
            <p:ph idx="1"/>
          </p:nvPr>
        </p:nvSpPr>
        <p:spPr/>
        <p:txBody>
          <a:bodyPr>
            <a:normAutofit fontScale="85000" lnSpcReduction="10000"/>
          </a:bodyPr>
          <a:lstStyle/>
          <a:p>
            <a:pPr algn="just"/>
            <a:r>
              <a:rPr lang="tr-TR" dirty="0"/>
              <a:t>Kütüphanemiz; Üniversitemizin eğitim-öğretim, bilimsel araştırma ve çalışmalarını desteklemek amacıyla basılı ve elektronik bilgi kaynaklarını sağlamak, elektronik ortamda kütüphane kurallarına göre düzenleyerek kaydetmek ve kullanıcılara en hızlı ve en kolay şekilde sunmak için faaliyetlerde bulunur. </a:t>
            </a:r>
          </a:p>
          <a:p>
            <a:pPr algn="just"/>
            <a:r>
              <a:rPr lang="tr-TR" dirty="0"/>
              <a:t>Kütüphanemiz koleksiyonunda 45.600 civarında basılı kitap,3.644.000 e-kitap,54.822 adet e-dergi; </a:t>
            </a:r>
            <a:r>
              <a:rPr lang="tr-TR" dirty="0" err="1"/>
              <a:t>Science</a:t>
            </a:r>
            <a:r>
              <a:rPr lang="tr-TR" dirty="0"/>
              <a:t> Direct, Web of  </a:t>
            </a:r>
            <a:r>
              <a:rPr lang="tr-TR" dirty="0" err="1"/>
              <a:t>Science</a:t>
            </a:r>
            <a:r>
              <a:rPr lang="tr-TR" dirty="0"/>
              <a:t>, IEEE, CAB, ACS, </a:t>
            </a:r>
            <a:r>
              <a:rPr lang="tr-TR" dirty="0" err="1"/>
              <a:t>Proquest</a:t>
            </a:r>
            <a:r>
              <a:rPr lang="tr-TR" dirty="0"/>
              <a:t>, </a:t>
            </a:r>
            <a:r>
              <a:rPr lang="tr-TR" dirty="0" err="1"/>
              <a:t>Jstor</a:t>
            </a:r>
            <a:r>
              <a:rPr lang="tr-TR" dirty="0"/>
              <a:t>, Tümer Altaş YDS </a:t>
            </a:r>
            <a:r>
              <a:rPr lang="tr-TR" dirty="0" err="1"/>
              <a:t>veritabanları</a:t>
            </a:r>
            <a:r>
              <a:rPr lang="tr-TR" dirty="0"/>
              <a:t> ve aynı zamanda TÜBİTAK </a:t>
            </a:r>
            <a:r>
              <a:rPr lang="tr-TR" dirty="0" err="1"/>
              <a:t>ULAKBİM’in</a:t>
            </a:r>
            <a:r>
              <a:rPr lang="tr-TR" dirty="0"/>
              <a:t> sağladıkları ile birlikte dünya kütüphanelerine ulaşma imkanı sağlayan 28 adet </a:t>
            </a:r>
            <a:r>
              <a:rPr lang="tr-TR" dirty="0" err="1"/>
              <a:t>veritabanına</a:t>
            </a:r>
            <a:r>
              <a:rPr lang="tr-TR" dirty="0"/>
              <a:t> da abonedir. Bu </a:t>
            </a:r>
            <a:r>
              <a:rPr lang="tr-TR" dirty="0" err="1"/>
              <a:t>veritabanlarına</a:t>
            </a:r>
            <a:r>
              <a:rPr lang="tr-TR" dirty="0"/>
              <a:t> bilgisayarlarınıza </a:t>
            </a:r>
            <a:r>
              <a:rPr lang="tr-TR" dirty="0" err="1"/>
              <a:t>proxy</a:t>
            </a:r>
            <a:r>
              <a:rPr lang="tr-TR" dirty="0"/>
              <a:t> ayarı yaparak evinizden de sınırsız erişim imkanına sahip olabilirsiniz. </a:t>
            </a:r>
          </a:p>
        </p:txBody>
      </p:sp>
    </p:spTree>
    <p:extLst>
      <p:ext uri="{BB962C8B-B14F-4D97-AF65-F5344CB8AC3E}">
        <p14:creationId xmlns:p14="http://schemas.microsoft.com/office/powerpoint/2010/main" val="24678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C6C667-0C4A-44A4-A1DD-C8CDDBCC6E05}"/>
              </a:ext>
            </a:extLst>
          </p:cNvPr>
          <p:cNvSpPr>
            <a:spLocks noGrp="1"/>
          </p:cNvSpPr>
          <p:nvPr>
            <p:ph type="title"/>
          </p:nvPr>
        </p:nvSpPr>
        <p:spPr/>
        <p:txBody>
          <a:bodyPr/>
          <a:lstStyle/>
          <a:p>
            <a:r>
              <a:rPr lang="tr-TR" dirty="0"/>
              <a:t>Kütüphane Hizmetleri</a:t>
            </a:r>
          </a:p>
        </p:txBody>
      </p:sp>
      <p:sp>
        <p:nvSpPr>
          <p:cNvPr id="3" name="İçerik Yer Tutucusu 2">
            <a:extLst>
              <a:ext uri="{FF2B5EF4-FFF2-40B4-BE49-F238E27FC236}">
                <a16:creationId xmlns:a16="http://schemas.microsoft.com/office/drawing/2014/main" id="{AC18CB02-DD0C-4E1C-AE3A-05D1D33EB124}"/>
              </a:ext>
            </a:extLst>
          </p:cNvPr>
          <p:cNvSpPr>
            <a:spLocks noGrp="1"/>
          </p:cNvSpPr>
          <p:nvPr>
            <p:ph idx="1"/>
          </p:nvPr>
        </p:nvSpPr>
        <p:spPr/>
        <p:txBody>
          <a:bodyPr/>
          <a:lstStyle/>
          <a:p>
            <a:pPr algn="just"/>
            <a:r>
              <a:rPr lang="tr-TR" dirty="0"/>
              <a:t>Merkez Kütüphanemizde kullanıcılar için 7 gün 24 saat açık ferah bir çalışma ortamı sağlayan okuma salonu ile hizmet verilmekte olup kampüs içerisinde  toplamda 4 adet çalışma salonu bulunmaktadır. 3.000 metre kare alan üzerinde yapımı biten Merkez Kütüphanemiz hizmetinize girmiştir.</a:t>
            </a:r>
          </a:p>
          <a:p>
            <a:endParaRPr lang="tr-TR" dirty="0"/>
          </a:p>
        </p:txBody>
      </p:sp>
    </p:spTree>
    <p:extLst>
      <p:ext uri="{BB962C8B-B14F-4D97-AF65-F5344CB8AC3E}">
        <p14:creationId xmlns:p14="http://schemas.microsoft.com/office/powerpoint/2010/main" val="21788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iç mekan, bina, yer, tavan içeren bir resim&#10;&#10;Çok yüksek güvenilirlikle oluşturulmuş açıklama">
            <a:extLst>
              <a:ext uri="{FF2B5EF4-FFF2-40B4-BE49-F238E27FC236}">
                <a16:creationId xmlns:a16="http://schemas.microsoft.com/office/drawing/2014/main" id="{BE067166-BC85-4A29-B13B-4D7673FB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74577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946ED8-B208-4D88-AE2E-0D555199490D}"/>
              </a:ext>
            </a:extLst>
          </p:cNvPr>
          <p:cNvSpPr>
            <a:spLocks noGrp="1"/>
          </p:cNvSpPr>
          <p:nvPr>
            <p:ph type="title"/>
          </p:nvPr>
        </p:nvSpPr>
        <p:spPr>
          <a:xfrm>
            <a:off x="457200" y="704088"/>
            <a:ext cx="8229600" cy="780696"/>
          </a:xfrm>
        </p:spPr>
        <p:txBody>
          <a:bodyPr>
            <a:normAutofit fontScale="90000"/>
          </a:bodyPr>
          <a:lstStyle/>
          <a:p>
            <a:pPr algn="ctr"/>
            <a:r>
              <a:rPr lang="tr-TR" dirty="0"/>
              <a:t>ÇİFT ANADAL VE YANDAL</a:t>
            </a:r>
          </a:p>
        </p:txBody>
      </p:sp>
      <p:sp>
        <p:nvSpPr>
          <p:cNvPr id="3" name="İçerik Yer Tutucusu 2">
            <a:extLst>
              <a:ext uri="{FF2B5EF4-FFF2-40B4-BE49-F238E27FC236}">
                <a16:creationId xmlns:a16="http://schemas.microsoft.com/office/drawing/2014/main" id="{E6689E0A-62AB-45F7-8834-0660BA2EAA14}"/>
              </a:ext>
            </a:extLst>
          </p:cNvPr>
          <p:cNvSpPr>
            <a:spLocks noGrp="1"/>
          </p:cNvSpPr>
          <p:nvPr>
            <p:ph idx="1"/>
          </p:nvPr>
        </p:nvSpPr>
        <p:spPr>
          <a:xfrm>
            <a:off x="457200" y="1556792"/>
            <a:ext cx="8229600" cy="4767808"/>
          </a:xfrm>
        </p:spPr>
        <p:txBody>
          <a:bodyPr>
            <a:normAutofit fontScale="92500" lnSpcReduction="20000"/>
          </a:bodyPr>
          <a:lstStyle/>
          <a:p>
            <a:pPr algn="just"/>
            <a:r>
              <a:rPr lang="tr-TR" dirty="0"/>
              <a:t>Çift anadal programı: Öğrencinin iki diploma programından iki ayrı diploma alabilmesini sağlayan programı.</a:t>
            </a:r>
          </a:p>
          <a:p>
            <a:pPr algn="just"/>
            <a:r>
              <a:rPr lang="tr-TR" dirty="0"/>
              <a:t>Bir diploma programına kayıtlı öğrencinin başka bir diploma programı kapsamında belirli bir konuya yönelik sınırlı sayıda dersi almak suretiyle, bir belge (yandal sertifikası) alabilmelerini sağlayan program.</a:t>
            </a:r>
          </a:p>
          <a:p>
            <a:pPr algn="just"/>
            <a:r>
              <a:rPr lang="tr-TR" dirty="0"/>
              <a:t>Diploma programındaki genel not ortalaması en az 100 üzerinden 70 olan başarı sıralaması itibari ile en üst %20’de bulunan öğrenciler ikinci anadal diploma programına başvurabilirler. Yandal için ise öğrencinin başvuru sırasında anadal programındaki genel not ortalamasının en az 100 üzerinden 65 olması gerekir. Çift anadal için en erken 3 en geç 5, yandal için ise en erken 3 en geç 6. yarıyılın başında başvuru yapılır.</a:t>
            </a:r>
          </a:p>
        </p:txBody>
      </p:sp>
    </p:spTree>
    <p:extLst>
      <p:ext uri="{BB962C8B-B14F-4D97-AF65-F5344CB8AC3E}">
        <p14:creationId xmlns:p14="http://schemas.microsoft.com/office/powerpoint/2010/main" val="250602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çayır, gök, ağaç, açık hava içeren bir resim&#10;&#10;Çok yüksek güvenilirlikle oluşturulmuş açıklama">
            <a:extLst>
              <a:ext uri="{FF2B5EF4-FFF2-40B4-BE49-F238E27FC236}">
                <a16:creationId xmlns:a16="http://schemas.microsoft.com/office/drawing/2014/main" id="{42E95301-4392-4AA4-B998-1038C1A8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55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E2318A-20D4-4AFB-9346-18D1A0765B37}"/>
              </a:ext>
            </a:extLst>
          </p:cNvPr>
          <p:cNvSpPr>
            <a:spLocks noGrp="1"/>
          </p:cNvSpPr>
          <p:nvPr>
            <p:ph type="title"/>
          </p:nvPr>
        </p:nvSpPr>
        <p:spPr/>
        <p:txBody>
          <a:bodyPr/>
          <a:lstStyle/>
          <a:p>
            <a:pPr algn="ctr"/>
            <a:r>
              <a:rPr lang="tr-TR" dirty="0"/>
              <a:t>DEĞİŞİM PROGRAMLARI</a:t>
            </a:r>
          </a:p>
        </p:txBody>
      </p:sp>
      <p:sp>
        <p:nvSpPr>
          <p:cNvPr id="3" name="İçerik Yer Tutucusu 2">
            <a:extLst>
              <a:ext uri="{FF2B5EF4-FFF2-40B4-BE49-F238E27FC236}">
                <a16:creationId xmlns:a16="http://schemas.microsoft.com/office/drawing/2014/main" id="{C90C68B1-563C-412B-8B2C-FF026C633123}"/>
              </a:ext>
            </a:extLst>
          </p:cNvPr>
          <p:cNvSpPr>
            <a:spLocks noGrp="1"/>
          </p:cNvSpPr>
          <p:nvPr>
            <p:ph idx="1"/>
          </p:nvPr>
        </p:nvSpPr>
        <p:spPr/>
        <p:txBody>
          <a:bodyPr/>
          <a:lstStyle/>
          <a:p>
            <a:pPr algn="just"/>
            <a:r>
              <a:rPr lang="tr-TR" dirty="0"/>
              <a:t>Öğrencilerimiz Erasmus, Farabi ve Mevlana değişim programlarına başvurarak gerekli şartları sağladıktan sonra anlaşmamızın bulunduğu yurtiçi ve yurtdışı üniversitelerde bir dönem eğitim görebilir ve bu deneyimi yaşayabilirler.</a:t>
            </a:r>
          </a:p>
          <a:p>
            <a:endParaRPr lang="tr-TR" dirty="0"/>
          </a:p>
        </p:txBody>
      </p:sp>
    </p:spTree>
    <p:extLst>
      <p:ext uri="{BB962C8B-B14F-4D97-AF65-F5344CB8AC3E}">
        <p14:creationId xmlns:p14="http://schemas.microsoft.com/office/powerpoint/2010/main" val="199140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19EC0C-2223-48AC-8EDD-0A90B70A4B10}"/>
              </a:ext>
            </a:extLst>
          </p:cNvPr>
          <p:cNvSpPr>
            <a:spLocks noGrp="1"/>
          </p:cNvSpPr>
          <p:nvPr>
            <p:ph type="title"/>
          </p:nvPr>
        </p:nvSpPr>
        <p:spPr>
          <a:xfrm>
            <a:off x="827584" y="704088"/>
            <a:ext cx="7859216" cy="780696"/>
          </a:xfrm>
        </p:spPr>
        <p:txBody>
          <a:bodyPr>
            <a:normAutofit fontScale="90000"/>
          </a:bodyPr>
          <a:lstStyle/>
          <a:p>
            <a:pPr algn="ctr"/>
            <a:br>
              <a:rPr lang="tr-TR" dirty="0"/>
            </a:br>
            <a:r>
              <a:rPr lang="tr-TR" dirty="0"/>
              <a:t>    FARABİ</a:t>
            </a:r>
          </a:p>
        </p:txBody>
      </p:sp>
      <p:sp>
        <p:nvSpPr>
          <p:cNvPr id="3" name="İçerik Yer Tutucusu 2">
            <a:extLst>
              <a:ext uri="{FF2B5EF4-FFF2-40B4-BE49-F238E27FC236}">
                <a16:creationId xmlns:a16="http://schemas.microsoft.com/office/drawing/2014/main" id="{322B1DB9-6C41-4CE2-B88A-46EB756C2119}"/>
              </a:ext>
            </a:extLst>
          </p:cNvPr>
          <p:cNvSpPr>
            <a:spLocks noGrp="1"/>
          </p:cNvSpPr>
          <p:nvPr>
            <p:ph idx="1"/>
          </p:nvPr>
        </p:nvSpPr>
        <p:spPr>
          <a:xfrm>
            <a:off x="827584" y="1556792"/>
            <a:ext cx="7560840" cy="4767808"/>
          </a:xfrm>
        </p:spPr>
        <p:txBody>
          <a:bodyPr>
            <a:normAutofit lnSpcReduction="10000"/>
          </a:bodyPr>
          <a:lstStyle/>
          <a:p>
            <a:pPr algn="just"/>
            <a:r>
              <a:rPr lang="tr-TR" dirty="0">
                <a:latin typeface="Constantia" panose="02030602050306030303" pitchFamily="18" charset="0"/>
              </a:rPr>
              <a:t>Öğrencinin, örgün eğitim verilen yükseköğretim programlarında kayıtlı ön lisans, lisans, yüksek lisans veya doktora öğrencisi olması </a:t>
            </a:r>
          </a:p>
          <a:p>
            <a:pPr algn="just"/>
            <a:r>
              <a:rPr lang="tr-TR" dirty="0"/>
              <a:t>Ön lisans ve lisans öğrencilerinin genel akademik not ortalamasının en az 4 üzerinden 2.0 olması</a:t>
            </a:r>
          </a:p>
          <a:p>
            <a:pPr algn="just"/>
            <a:r>
              <a:rPr lang="tr-TR" dirty="0"/>
              <a:t> </a:t>
            </a:r>
            <a:r>
              <a:rPr lang="tr-TR" dirty="0">
                <a:latin typeface="Constantia" panose="02030602050306030303" pitchFamily="18" charset="0"/>
              </a:rPr>
              <a:t>- %50 dil puanı + %50 Not Ortalaması</a:t>
            </a:r>
          </a:p>
          <a:p>
            <a:pPr marL="0" indent="0" algn="just">
              <a:buNone/>
            </a:pPr>
            <a:r>
              <a:rPr lang="tr-TR" dirty="0"/>
              <a:t>başvuru şartlarını meydana getirmektedir. </a:t>
            </a:r>
          </a:p>
          <a:p>
            <a:pPr algn="just"/>
            <a:r>
              <a:rPr lang="tr-TR" dirty="0"/>
              <a:t>Denkliği kabul edilecek dersler önceden Öğr</a:t>
            </a:r>
            <a:r>
              <a:rPr lang="tr-TR" dirty="0">
                <a:latin typeface="Constantia" panose="02030602050306030303" pitchFamily="18" charset="0"/>
              </a:rPr>
              <a:t>enim Protokolünde belirlenir.</a:t>
            </a:r>
          </a:p>
          <a:p>
            <a:pPr algn="just"/>
            <a:r>
              <a:rPr lang="tr-TR" dirty="0"/>
              <a:t>Farabi Değişim Programına katılan öğrencilere </a:t>
            </a:r>
            <a:r>
              <a:rPr lang="tr-TR" b="1" dirty="0"/>
              <a:t>karşılıksız burs</a:t>
            </a:r>
            <a:r>
              <a:rPr lang="tr-TR" dirty="0"/>
              <a:t>, öğretim üyelerine de </a:t>
            </a:r>
            <a:r>
              <a:rPr lang="tr-TR" b="1" dirty="0"/>
              <a:t>ek ders ödemesi</a:t>
            </a:r>
            <a:r>
              <a:rPr lang="tr-TR" dirty="0"/>
              <a:t> yapılmaktadır.</a:t>
            </a:r>
          </a:p>
          <a:p>
            <a:pPr algn="just"/>
            <a:endParaRPr lang="tr-TR" dirty="0"/>
          </a:p>
        </p:txBody>
      </p:sp>
    </p:spTree>
    <p:extLst>
      <p:ext uri="{BB962C8B-B14F-4D97-AF65-F5344CB8AC3E}">
        <p14:creationId xmlns:p14="http://schemas.microsoft.com/office/powerpoint/2010/main" val="214578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2FC63C-9560-4DAB-AB35-CD90126665BE}"/>
              </a:ext>
            </a:extLst>
          </p:cNvPr>
          <p:cNvSpPr>
            <a:spLocks noGrp="1"/>
          </p:cNvSpPr>
          <p:nvPr>
            <p:ph type="title"/>
          </p:nvPr>
        </p:nvSpPr>
        <p:spPr/>
        <p:txBody>
          <a:bodyPr/>
          <a:lstStyle/>
          <a:p>
            <a:pPr algn="ctr"/>
            <a:r>
              <a:rPr lang="tr-TR" dirty="0"/>
              <a:t>MEVLANA</a:t>
            </a:r>
          </a:p>
        </p:txBody>
      </p:sp>
      <p:sp>
        <p:nvSpPr>
          <p:cNvPr id="3" name="İçerik Yer Tutucusu 2">
            <a:extLst>
              <a:ext uri="{FF2B5EF4-FFF2-40B4-BE49-F238E27FC236}">
                <a16:creationId xmlns:a16="http://schemas.microsoft.com/office/drawing/2014/main" id="{6B7DA07A-2510-49C8-9609-96392A3EC236}"/>
              </a:ext>
            </a:extLst>
          </p:cNvPr>
          <p:cNvSpPr>
            <a:spLocks noGrp="1"/>
          </p:cNvSpPr>
          <p:nvPr>
            <p:ph idx="1"/>
          </p:nvPr>
        </p:nvSpPr>
        <p:spPr>
          <a:xfrm>
            <a:off x="457200" y="1935480"/>
            <a:ext cx="8229600" cy="4389120"/>
          </a:xfrm>
        </p:spPr>
        <p:txBody>
          <a:bodyPr>
            <a:normAutofit fontScale="92500" lnSpcReduction="10000"/>
          </a:bodyPr>
          <a:lstStyle/>
          <a:p>
            <a:pPr algn="just">
              <a:buFont typeface="Arial"/>
              <a:buChar char="•"/>
              <a:defRPr/>
            </a:pPr>
            <a:r>
              <a:rPr lang="tr-TR" b="1" dirty="0">
                <a:latin typeface="Constantia" panose="02030602050306030303" pitchFamily="18" charset="0"/>
              </a:rPr>
              <a:t>Mevlana Değişim Programına Başvuru Şartları</a:t>
            </a:r>
            <a:endParaRPr lang="tr-TR" dirty="0">
              <a:latin typeface="Constantia" panose="02030602050306030303" pitchFamily="18" charset="0"/>
            </a:endParaRPr>
          </a:p>
          <a:p>
            <a:pPr algn="just">
              <a:defRPr/>
            </a:pPr>
            <a:r>
              <a:rPr lang="tr-TR" dirty="0">
                <a:latin typeface="Constantia" panose="02030602050306030303" pitchFamily="18" charset="0"/>
              </a:rPr>
              <a:t>-Öğrencinin, örgün eğitim verilen yükseköğretim programlarında kayıtlı ön lisans, lisans, yüksek lisans veya doktora öğrencisi olması</a:t>
            </a:r>
          </a:p>
          <a:p>
            <a:pPr algn="just">
              <a:defRPr/>
            </a:pPr>
            <a:r>
              <a:rPr lang="tr-TR" dirty="0">
                <a:latin typeface="Constantia" panose="02030602050306030303" pitchFamily="18" charset="0"/>
              </a:rPr>
              <a:t>- Ön lisans ve lisans öğrencilerinin genel akademik not ortalamasının 4 (dört) üzerinden en az 2,5 (iki buçuk) olması,</a:t>
            </a:r>
          </a:p>
          <a:p>
            <a:pPr algn="just">
              <a:defRPr/>
            </a:pPr>
            <a:r>
              <a:rPr lang="tr-TR" dirty="0">
                <a:latin typeface="Constantia" panose="02030602050306030303" pitchFamily="18" charset="0"/>
              </a:rPr>
              <a:t>- %50 dil puanı + %50 Not Ortalaması</a:t>
            </a:r>
          </a:p>
          <a:p>
            <a:pPr marL="0" indent="0" algn="just">
              <a:buNone/>
              <a:defRPr/>
            </a:pPr>
            <a:r>
              <a:rPr lang="tr-TR" b="1" dirty="0">
                <a:latin typeface="Times New Roman"/>
              </a:rPr>
              <a:t>-Öğrenim </a:t>
            </a:r>
            <a:r>
              <a:rPr lang="tr-TR" b="1" dirty="0"/>
              <a:t>protokolünde </a:t>
            </a:r>
            <a:r>
              <a:rPr lang="tr-TR" dirty="0"/>
              <a:t>ilgili öğrencinin gidilen yükseköğretim kurumunda alacağı dersler ve kredileri ile bu derslerin hangi derslerin yerine alınacağı ve kredileri açıkça belirtilir.</a:t>
            </a:r>
            <a:endParaRPr lang="tr-TR" dirty="0">
              <a:latin typeface="Times New Roman"/>
            </a:endParaRPr>
          </a:p>
          <a:p>
            <a:endParaRPr lang="tr-TR" dirty="0"/>
          </a:p>
        </p:txBody>
      </p:sp>
    </p:spTree>
    <p:extLst>
      <p:ext uri="{BB962C8B-B14F-4D97-AF65-F5344CB8AC3E}">
        <p14:creationId xmlns:p14="http://schemas.microsoft.com/office/powerpoint/2010/main" val="267771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62E8B9-932E-4B6B-A1D1-9859882B8C71}"/>
              </a:ext>
            </a:extLst>
          </p:cNvPr>
          <p:cNvSpPr>
            <a:spLocks noGrp="1"/>
          </p:cNvSpPr>
          <p:nvPr>
            <p:ph type="title"/>
          </p:nvPr>
        </p:nvSpPr>
        <p:spPr/>
        <p:txBody>
          <a:bodyPr/>
          <a:lstStyle/>
          <a:p>
            <a:pPr algn="ctr"/>
            <a:r>
              <a:rPr lang="tr-TR" dirty="0"/>
              <a:t>ERASMUS</a:t>
            </a:r>
          </a:p>
        </p:txBody>
      </p:sp>
      <p:sp>
        <p:nvSpPr>
          <p:cNvPr id="5" name="İçerik Yer Tutucusu 4">
            <a:extLst>
              <a:ext uri="{FF2B5EF4-FFF2-40B4-BE49-F238E27FC236}">
                <a16:creationId xmlns:a16="http://schemas.microsoft.com/office/drawing/2014/main" id="{5E916D05-42A9-4316-AC52-7E90C5A376B3}"/>
              </a:ext>
            </a:extLst>
          </p:cNvPr>
          <p:cNvSpPr>
            <a:spLocks noGrp="1"/>
          </p:cNvSpPr>
          <p:nvPr>
            <p:ph idx="1"/>
          </p:nvPr>
        </p:nvSpPr>
        <p:spPr/>
        <p:txBody>
          <a:bodyPr>
            <a:normAutofit fontScale="92500" lnSpcReduction="20000"/>
          </a:bodyPr>
          <a:lstStyle/>
          <a:p>
            <a:pPr marL="0" indent="0">
              <a:buNone/>
              <a:defRPr/>
            </a:pPr>
            <a:r>
              <a:rPr lang="tr-TR" sz="2400" b="1" dirty="0"/>
              <a:t>-Öğrenim Hareketliliği Faaliyeti için Genel Kriterler:</a:t>
            </a:r>
          </a:p>
          <a:p>
            <a:pPr algn="just">
              <a:defRPr/>
            </a:pPr>
            <a:r>
              <a:rPr lang="tr-TR" sz="2400" dirty="0"/>
              <a:t>Tam zamanlı bir ön lisans, lisans, yüksek lisans veya doktora programına kayıtlı olmak zorundadır. Lisans programlarının hazırlık ve birinci sınıfında okuyan öğrenciler, Erasmus öğrenim hareketliliğinden yararlanamaz.</a:t>
            </a:r>
          </a:p>
          <a:p>
            <a:pPr algn="just">
              <a:defRPr/>
            </a:pPr>
            <a:r>
              <a:rPr lang="tr-TR" sz="2400" dirty="0"/>
              <a:t>Lisans öğrencileri için asgari </a:t>
            </a:r>
            <a:r>
              <a:rPr lang="tr-TR" sz="2400" b="1" dirty="0"/>
              <a:t>2.20 / 4.00 </a:t>
            </a:r>
            <a:r>
              <a:rPr lang="tr-TR" sz="2400" dirty="0"/>
              <a:t>(72/100) not ortalaması</a:t>
            </a:r>
          </a:p>
          <a:p>
            <a:pPr algn="just">
              <a:defRPr/>
            </a:pPr>
            <a:r>
              <a:rPr lang="tr-TR" sz="2400" dirty="0"/>
              <a:t>Yüksek lisans ve doktora öğrencileri için asgari 2.50 / 4.00 (75/100) not ortalaması</a:t>
            </a:r>
          </a:p>
          <a:p>
            <a:pPr algn="just">
              <a:defRPr/>
            </a:pPr>
            <a:r>
              <a:rPr lang="tr-TR" sz="2400" dirty="0"/>
              <a:t>Başvuran öğrencilerin başarı notu hesaplanırken akademik ortalamalarının %50’si, yabancı dil bilgilerinin %50’si alınır ve en yüksek puanlı öğrencilerin seçilerek tercihlerine göre yerleştirilir.</a:t>
            </a:r>
          </a:p>
          <a:p>
            <a:pPr algn="just">
              <a:defRPr/>
            </a:pPr>
            <a:r>
              <a:rPr lang="tr-TR" sz="2400" dirty="0"/>
              <a:t>Bu programa dahil olan öğrenciler, kayıtlı oldukları programa uygun akademik faaliyetleri yerine getirmek üzere yurt dışına giderler ve Erasmus hibesi alırlar.</a:t>
            </a:r>
          </a:p>
          <a:p>
            <a:pPr algn="just">
              <a:defRPr/>
            </a:pPr>
            <a:endParaRPr lang="tr-TR" sz="2400" dirty="0"/>
          </a:p>
          <a:p>
            <a:endParaRPr lang="tr-TR" dirty="0"/>
          </a:p>
        </p:txBody>
      </p:sp>
    </p:spTree>
    <p:extLst>
      <p:ext uri="{BB962C8B-B14F-4D97-AF65-F5344CB8AC3E}">
        <p14:creationId xmlns:p14="http://schemas.microsoft.com/office/powerpoint/2010/main" val="185930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çiçek, gök, bitki içeren bir resim&#10;&#10;Çok yüksek güvenilirlikle oluşturulmuş açıklama">
            <a:extLst>
              <a:ext uri="{FF2B5EF4-FFF2-40B4-BE49-F238E27FC236}">
                <a16:creationId xmlns:a16="http://schemas.microsoft.com/office/drawing/2014/main" id="{08EE2C2B-CE89-4162-80C7-408FAABA159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0388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na, gök, açık hava, çayır içeren bir resim&#10;&#10;Çok yüksek güvenilirlikle oluşturulmuş açıklama">
            <a:extLst>
              <a:ext uri="{FF2B5EF4-FFF2-40B4-BE49-F238E27FC236}">
                <a16:creationId xmlns:a16="http://schemas.microsoft.com/office/drawing/2014/main" id="{DABABBF2-02D3-488C-88B2-900646130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6021287"/>
          </a:xfrm>
          <a:prstGeom prst="rect">
            <a:avLst/>
          </a:prstGeom>
        </p:spPr>
      </p:pic>
      <p:sp>
        <p:nvSpPr>
          <p:cNvPr id="6" name="Unvan 5">
            <a:extLst>
              <a:ext uri="{FF2B5EF4-FFF2-40B4-BE49-F238E27FC236}">
                <a16:creationId xmlns:a16="http://schemas.microsoft.com/office/drawing/2014/main" id="{19C4FBF8-D6B4-4B8C-9477-5F68B7456223}"/>
              </a:ext>
            </a:extLst>
          </p:cNvPr>
          <p:cNvSpPr>
            <a:spLocks noGrp="1"/>
          </p:cNvSpPr>
          <p:nvPr>
            <p:ph type="title" idx="4294967295"/>
          </p:nvPr>
        </p:nvSpPr>
        <p:spPr>
          <a:xfrm>
            <a:off x="0" y="0"/>
            <a:ext cx="9144000" cy="836712"/>
          </a:xfrm>
        </p:spPr>
        <p:txBody>
          <a:bodyPr/>
          <a:lstStyle/>
          <a:p>
            <a:pPr algn="ctr"/>
            <a:r>
              <a:rPr lang="tr-TR" dirty="0">
                <a:solidFill>
                  <a:srgbClr val="0070C0"/>
                </a:solidFill>
              </a:rPr>
              <a:t>SPOR SALONU</a:t>
            </a:r>
          </a:p>
        </p:txBody>
      </p:sp>
    </p:spTree>
    <p:extLst>
      <p:ext uri="{BB962C8B-B14F-4D97-AF65-F5344CB8AC3E}">
        <p14:creationId xmlns:p14="http://schemas.microsoft.com/office/powerpoint/2010/main" val="336171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nesne içeren bir resim&#10;&#10;Yüksek güvenilirlikle oluşturulmuş açıklama">
            <a:extLst>
              <a:ext uri="{FF2B5EF4-FFF2-40B4-BE49-F238E27FC236}">
                <a16:creationId xmlns:a16="http://schemas.microsoft.com/office/drawing/2014/main" id="{50D1EB89-F71D-41FA-AB12-7A588A9C8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Unvan 3">
            <a:extLst>
              <a:ext uri="{FF2B5EF4-FFF2-40B4-BE49-F238E27FC236}">
                <a16:creationId xmlns:a16="http://schemas.microsoft.com/office/drawing/2014/main" id="{6847EE2F-5153-4C01-B863-610211A91BC1}"/>
              </a:ext>
            </a:extLst>
          </p:cNvPr>
          <p:cNvSpPr>
            <a:spLocks noGrp="1"/>
          </p:cNvSpPr>
          <p:nvPr>
            <p:ph type="title"/>
          </p:nvPr>
        </p:nvSpPr>
        <p:spPr>
          <a:xfrm>
            <a:off x="457200" y="0"/>
            <a:ext cx="8305800" cy="857250"/>
          </a:xfrm>
        </p:spPr>
        <p:txBody>
          <a:bodyPr>
            <a:normAutofit/>
          </a:bodyPr>
          <a:lstStyle/>
          <a:p>
            <a:pPr algn="ctr"/>
            <a:r>
              <a:rPr lang="tr-TR" dirty="0">
                <a:solidFill>
                  <a:srgbClr val="0070C0"/>
                </a:solidFill>
              </a:rPr>
              <a:t>AY YILDIZLI STADYUM</a:t>
            </a:r>
          </a:p>
        </p:txBody>
      </p:sp>
    </p:spTree>
    <p:extLst>
      <p:ext uri="{BB962C8B-B14F-4D97-AF65-F5344CB8AC3E}">
        <p14:creationId xmlns:p14="http://schemas.microsoft.com/office/powerpoint/2010/main" val="309213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445F28-8DE8-4883-869E-03A5C82EAB3A}"/>
              </a:ext>
            </a:extLst>
          </p:cNvPr>
          <p:cNvSpPr>
            <a:spLocks noGrp="1"/>
          </p:cNvSpPr>
          <p:nvPr>
            <p:ph type="title"/>
          </p:nvPr>
        </p:nvSpPr>
        <p:spPr/>
        <p:txBody>
          <a:bodyPr/>
          <a:lstStyle/>
          <a:p>
            <a:pPr algn="ctr"/>
            <a:r>
              <a:rPr lang="tr-TR" dirty="0"/>
              <a:t>SOSYOLOJİ BÖLÜMÜ</a:t>
            </a:r>
          </a:p>
        </p:txBody>
      </p:sp>
      <p:sp>
        <p:nvSpPr>
          <p:cNvPr id="3" name="İçerik Yer Tutucusu 2">
            <a:extLst>
              <a:ext uri="{FF2B5EF4-FFF2-40B4-BE49-F238E27FC236}">
                <a16:creationId xmlns:a16="http://schemas.microsoft.com/office/drawing/2014/main" id="{711C6717-25F3-4C4E-A80C-9007A5DE9A00}"/>
              </a:ext>
            </a:extLst>
          </p:cNvPr>
          <p:cNvSpPr>
            <a:spLocks noGrp="1"/>
          </p:cNvSpPr>
          <p:nvPr>
            <p:ph idx="1"/>
          </p:nvPr>
        </p:nvSpPr>
        <p:spPr>
          <a:xfrm>
            <a:off x="457200" y="1935480"/>
            <a:ext cx="8229600" cy="3941792"/>
          </a:xfrm>
        </p:spPr>
        <p:txBody>
          <a:bodyPr>
            <a:normAutofit/>
          </a:bodyPr>
          <a:lstStyle/>
          <a:p>
            <a:pPr algn="just"/>
            <a:r>
              <a:rPr lang="tr-TR" dirty="0"/>
              <a:t>Karabük Üniversitesi Edebiyat Fakültesi bünyesinde Sosyoloji Bölümünün kuruluşu 2009 yılına dayanmaktadır. Bölüm öğrenci alımına 2010-2011 akademik yılında başlamış olup şuan yaklaşık 450 öğrencisi bulunmaktadır.  </a:t>
            </a:r>
          </a:p>
          <a:p>
            <a:pPr algn="just"/>
            <a:r>
              <a:rPr lang="tr-TR" dirty="0"/>
              <a:t>Sosyoloji Bölümü 2 Doçent, 4 Dr. </a:t>
            </a:r>
            <a:r>
              <a:rPr lang="tr-TR" dirty="0" err="1"/>
              <a:t>Öğr</a:t>
            </a:r>
            <a:r>
              <a:rPr lang="tr-TR" dirty="0"/>
              <a:t>. Üyesi  ve 1 Araştırma Görevlisinden oluşan kadroya sahiptir. I. ve II. öğretim olmak üzere programa her yıl yaklaşık toplam 120 lisans öğrencisi kabul edilmektedir. </a:t>
            </a:r>
          </a:p>
        </p:txBody>
      </p:sp>
    </p:spTree>
    <p:extLst>
      <p:ext uri="{BB962C8B-B14F-4D97-AF65-F5344CB8AC3E}">
        <p14:creationId xmlns:p14="http://schemas.microsoft.com/office/powerpoint/2010/main" val="357224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 açık hava, zemin, yol içeren bir resim&#10;&#10;Çok yüksek güvenilirlikle oluşturulmuş açıklama">
            <a:extLst>
              <a:ext uri="{FF2B5EF4-FFF2-40B4-BE49-F238E27FC236}">
                <a16:creationId xmlns:a16="http://schemas.microsoft.com/office/drawing/2014/main" id="{0243D237-D231-43E3-AF37-158EBD859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333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9C5B70-6099-4E5B-9A87-146A9E08B43A}"/>
              </a:ext>
            </a:extLst>
          </p:cNvPr>
          <p:cNvSpPr>
            <a:spLocks noGrp="1"/>
          </p:cNvSpPr>
          <p:nvPr>
            <p:ph type="title"/>
          </p:nvPr>
        </p:nvSpPr>
        <p:spPr>
          <a:xfrm>
            <a:off x="457200" y="404664"/>
            <a:ext cx="8229600" cy="792088"/>
          </a:xfrm>
        </p:spPr>
        <p:txBody>
          <a:bodyPr>
            <a:normAutofit fontScale="90000"/>
          </a:bodyPr>
          <a:lstStyle/>
          <a:p>
            <a:r>
              <a:rPr lang="tr-TR" dirty="0"/>
              <a:t>Akademik Personel</a:t>
            </a:r>
          </a:p>
        </p:txBody>
      </p:sp>
      <p:sp>
        <p:nvSpPr>
          <p:cNvPr id="3" name="İçerik Yer Tutucusu 2">
            <a:extLst>
              <a:ext uri="{FF2B5EF4-FFF2-40B4-BE49-F238E27FC236}">
                <a16:creationId xmlns:a16="http://schemas.microsoft.com/office/drawing/2014/main" id="{8531117E-CF13-4461-817B-6FD2CCA8D978}"/>
              </a:ext>
            </a:extLst>
          </p:cNvPr>
          <p:cNvSpPr>
            <a:spLocks noGrp="1"/>
          </p:cNvSpPr>
          <p:nvPr>
            <p:ph idx="1"/>
          </p:nvPr>
        </p:nvSpPr>
        <p:spPr>
          <a:xfrm>
            <a:off x="457200" y="1196752"/>
            <a:ext cx="8229600" cy="5127848"/>
          </a:xfrm>
        </p:spPr>
        <p:txBody>
          <a:bodyPr>
            <a:noAutofit/>
          </a:bodyPr>
          <a:lstStyle/>
          <a:p>
            <a:r>
              <a:rPr lang="tr-TR" sz="1600" dirty="0"/>
              <a:t>Doç. Dr. Sinan YILMAZ</a:t>
            </a:r>
          </a:p>
          <a:p>
            <a:r>
              <a:rPr lang="tr-TR" sz="1600" dirty="0"/>
              <a:t>Doç. Dr. Adem SAĞIR </a:t>
            </a:r>
          </a:p>
          <a:p>
            <a:r>
              <a:rPr lang="tr-TR" sz="1600" dirty="0"/>
              <a:t>Dr. Öğretim Üyesi Kadir ŞAHİN</a:t>
            </a:r>
          </a:p>
          <a:p>
            <a:r>
              <a:rPr lang="tr-TR" sz="1600" dirty="0"/>
              <a:t>Dr. Öğretim Üyesi Halide VELİOĞLU</a:t>
            </a:r>
          </a:p>
          <a:p>
            <a:r>
              <a:rPr lang="tr-TR" sz="1600" dirty="0"/>
              <a:t>Dr. Öğretim Üyesi Zeynep KURNAZ</a:t>
            </a:r>
          </a:p>
          <a:p>
            <a:r>
              <a:rPr lang="tr-TR" sz="1600" dirty="0"/>
              <a:t>Dr. Öğretim Üyesi Özkan ÖZTÜRK</a:t>
            </a:r>
          </a:p>
          <a:p>
            <a:r>
              <a:rPr lang="tr-TR" sz="1600" dirty="0"/>
              <a:t>Arş. Gör. Semra UZ</a:t>
            </a:r>
          </a:p>
        </p:txBody>
      </p:sp>
    </p:spTree>
    <p:extLst>
      <p:ext uri="{BB962C8B-B14F-4D97-AF65-F5344CB8AC3E}">
        <p14:creationId xmlns:p14="http://schemas.microsoft.com/office/powerpoint/2010/main" val="57720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gök, açık hava, bina içeren bir resim&#10;&#10;Çok yüksek güvenilirlikle oluşturulmuş açıklama">
            <a:extLst>
              <a:ext uri="{FF2B5EF4-FFF2-40B4-BE49-F238E27FC236}">
                <a16:creationId xmlns:a16="http://schemas.microsoft.com/office/drawing/2014/main" id="{B61B6CE2-7E19-4CF9-88EB-C526147CC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1119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0BB664-DDE8-4C4A-9460-3CBEF14940FB}"/>
              </a:ext>
            </a:extLst>
          </p:cNvPr>
          <p:cNvSpPr>
            <a:spLocks noGrp="1"/>
          </p:cNvSpPr>
          <p:nvPr>
            <p:ph type="title"/>
          </p:nvPr>
        </p:nvSpPr>
        <p:spPr/>
        <p:txBody>
          <a:bodyPr/>
          <a:lstStyle/>
          <a:p>
            <a:pPr algn="ctr"/>
            <a:r>
              <a:rPr lang="tr-TR" dirty="0"/>
              <a:t>SOSYOLOJİ BÖLÜMÜ</a:t>
            </a:r>
          </a:p>
        </p:txBody>
      </p:sp>
      <p:sp>
        <p:nvSpPr>
          <p:cNvPr id="3" name="İçerik Yer Tutucusu 2">
            <a:extLst>
              <a:ext uri="{FF2B5EF4-FFF2-40B4-BE49-F238E27FC236}">
                <a16:creationId xmlns:a16="http://schemas.microsoft.com/office/drawing/2014/main" id="{96CD03D8-001F-49A3-B75D-9EB139C24393}"/>
              </a:ext>
            </a:extLst>
          </p:cNvPr>
          <p:cNvSpPr>
            <a:spLocks noGrp="1"/>
          </p:cNvSpPr>
          <p:nvPr>
            <p:ph idx="1"/>
          </p:nvPr>
        </p:nvSpPr>
        <p:spPr>
          <a:xfrm>
            <a:off x="457200" y="1935480"/>
            <a:ext cx="8229600" cy="3437736"/>
          </a:xfrm>
        </p:spPr>
        <p:txBody>
          <a:bodyPr/>
          <a:lstStyle/>
          <a:p>
            <a:pPr algn="just"/>
            <a:endParaRPr lang="tr-TR" dirty="0"/>
          </a:p>
          <a:p>
            <a:pPr algn="just"/>
            <a:r>
              <a:rPr lang="tr-TR" dirty="0"/>
              <a:t>Bölüm Kurumlar Sosyolojisi, Uygulamalı Sosyoloji, Genel Sosyoloji  ve Metodoloji olmak üzere üç ana bilim dalından oluşmaktadır ve bu anabilim dallarına yönelik dersler verilmektedir.</a:t>
            </a:r>
          </a:p>
        </p:txBody>
      </p:sp>
    </p:spTree>
    <p:extLst>
      <p:ext uri="{BB962C8B-B14F-4D97-AF65-F5344CB8AC3E}">
        <p14:creationId xmlns:p14="http://schemas.microsoft.com/office/powerpoint/2010/main" val="63855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dağ, açık hava, gök, ağaç içeren bir resim&#10;&#10;Çok yüksek güvenilirlikle oluşturulmuş açıklama">
            <a:extLst>
              <a:ext uri="{FF2B5EF4-FFF2-40B4-BE49-F238E27FC236}">
                <a16:creationId xmlns:a16="http://schemas.microsoft.com/office/drawing/2014/main" id="{E6FE6D47-198C-4F8A-AE1A-F6C554BE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6129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428768"/>
          </a:xfrm>
        </p:spPr>
        <p:txBody>
          <a:bodyPr>
            <a:normAutofit fontScale="90000"/>
          </a:bodyPr>
          <a:lstStyle/>
          <a:p>
            <a:pPr algn="ctr"/>
            <a:r>
              <a:rPr lang="tr-TR" dirty="0"/>
              <a:t>SOSYOLOJİ BÖLÜMÜ</a:t>
            </a:r>
            <a:br>
              <a:rPr lang="tr-TR" dirty="0"/>
            </a:br>
            <a:endParaRPr lang="tr-TR" dirty="0"/>
          </a:p>
        </p:txBody>
      </p:sp>
      <p:sp>
        <p:nvSpPr>
          <p:cNvPr id="3" name="İçerik Yer Tutucusu 2"/>
          <p:cNvSpPr>
            <a:spLocks noGrp="1"/>
          </p:cNvSpPr>
          <p:nvPr>
            <p:ph idx="1"/>
          </p:nvPr>
        </p:nvSpPr>
        <p:spPr/>
        <p:txBody>
          <a:bodyPr>
            <a:normAutofit fontScale="92500"/>
          </a:bodyPr>
          <a:lstStyle/>
          <a:p>
            <a:pPr algn="just"/>
            <a:r>
              <a:rPr lang="tr-TR" altLang="tr-TR" dirty="0">
                <a:latin typeface="Constantia" panose="02030602050306030303" pitchFamily="18" charset="0"/>
              </a:rPr>
              <a:t>Bölümün amacı insanlık tarihinin en büyük organizasyonu olan toplumların; yapısını, gelişimini, değişimini, örgütlenme şekillerini ve kültürel dünyasını analiz etmek. Sosyal hayatta karşılaşılan problemlere çözüm aramak ve topluma dair kuramlar ortaya koymaktır.</a:t>
            </a:r>
            <a:endParaRPr lang="en-GB" altLang="tr-TR" dirty="0">
              <a:latin typeface="Constantia" panose="02030602050306030303" pitchFamily="18" charset="0"/>
            </a:endParaRPr>
          </a:p>
          <a:p>
            <a:pPr algn="just"/>
            <a:r>
              <a:rPr lang="tr-TR" altLang="tr-TR" dirty="0">
                <a:latin typeface="Constantia" panose="02030602050306030303" pitchFamily="18" charset="0"/>
              </a:rPr>
              <a:t>Sosyoloji Bölümü mezun</a:t>
            </a:r>
            <a:r>
              <a:rPr lang="en-GB" altLang="tr-TR" dirty="0">
                <a:latin typeface="Constantia" panose="02030602050306030303" pitchFamily="18" charset="0"/>
              </a:rPr>
              <a:t>u</a:t>
            </a:r>
            <a:r>
              <a:rPr lang="tr-TR" altLang="tr-TR" dirty="0">
                <a:latin typeface="Constantia" panose="02030602050306030303" pitchFamily="18" charset="0"/>
              </a:rPr>
              <a:t> olanlar, formasyon almaları halinde felsefe grubu öğretmeni olarak milli eğitimde görev alabilmektedir. Bunun yanı sıra mezun olanlar çeşitli hükümet bakanlıkları, sivil toplum örgütleri, araştırma şirketleri, reklam ajansları, pazarlama firmaları gibi kamu ve özel sektör kurumlarında çalışabilmektedirler.</a:t>
            </a:r>
          </a:p>
        </p:txBody>
      </p:sp>
    </p:spTree>
    <p:extLst>
      <p:ext uri="{BB962C8B-B14F-4D97-AF65-F5344CB8AC3E}">
        <p14:creationId xmlns:p14="http://schemas.microsoft.com/office/powerpoint/2010/main" val="3490530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842</Words>
  <Application>Microsoft Office PowerPoint</Application>
  <PresentationFormat>Ekran Gösterisi (4:3)</PresentationFormat>
  <Paragraphs>52</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Constantia</vt:lpstr>
      <vt:lpstr>Times New Roman</vt:lpstr>
      <vt:lpstr>Wingdings 2</vt:lpstr>
      <vt:lpstr>Akış</vt:lpstr>
      <vt:lpstr>                          KARABÜK ÜNİVERSİTESİ EDEBİYAT FAKÜLTESİ SOSYOLOJİ BÖLÜMÜ</vt:lpstr>
      <vt:lpstr>PowerPoint Sunusu</vt:lpstr>
      <vt:lpstr>SOSYOLOJİ BÖLÜMÜ</vt:lpstr>
      <vt:lpstr>PowerPoint Sunusu</vt:lpstr>
      <vt:lpstr>Akademik Personel</vt:lpstr>
      <vt:lpstr>PowerPoint Sunusu</vt:lpstr>
      <vt:lpstr>SOSYOLOJİ BÖLÜMÜ</vt:lpstr>
      <vt:lpstr>PowerPoint Sunusu</vt:lpstr>
      <vt:lpstr>SOSYOLOJİ BÖLÜMÜ </vt:lpstr>
      <vt:lpstr>PowerPoint Sunusu</vt:lpstr>
      <vt:lpstr>Kütüphane Hizmetleri</vt:lpstr>
      <vt:lpstr>Kütüphane Hizmetleri</vt:lpstr>
      <vt:lpstr>PowerPoint Sunusu</vt:lpstr>
      <vt:lpstr>ÇİFT ANADAL VE YANDAL</vt:lpstr>
      <vt:lpstr>PowerPoint Sunusu</vt:lpstr>
      <vt:lpstr>DEĞİŞİM PROGRAMLARI</vt:lpstr>
      <vt:lpstr>     FARABİ</vt:lpstr>
      <vt:lpstr>MEVLANA</vt:lpstr>
      <vt:lpstr>ERASMUS</vt:lpstr>
      <vt:lpstr>SPOR SALONU</vt:lpstr>
      <vt:lpstr>AY YILDIZLI STADYUM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ÜNİVERSİTESİ EDEBİYAT FAKÜLTESİ</dc:title>
  <dc:creator>NEJLA35</dc:creator>
  <cp:lastModifiedBy>Semra</cp:lastModifiedBy>
  <cp:revision>67</cp:revision>
  <dcterms:created xsi:type="dcterms:W3CDTF">2016-02-21T17:22:21Z</dcterms:created>
  <dcterms:modified xsi:type="dcterms:W3CDTF">2020-05-11T19:32:12Z</dcterms:modified>
</cp:coreProperties>
</file>