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98" r:id="rId3"/>
    <p:sldId id="291" r:id="rId4"/>
    <p:sldId id="325" r:id="rId5"/>
    <p:sldId id="320" r:id="rId6"/>
    <p:sldId id="321" r:id="rId7"/>
    <p:sldId id="292" r:id="rId8"/>
    <p:sldId id="324" r:id="rId9"/>
    <p:sldId id="270" r:id="rId10"/>
    <p:sldId id="328" r:id="rId11"/>
    <p:sldId id="326" r:id="rId12"/>
    <p:sldId id="329" r:id="rId13"/>
    <p:sldId id="327" r:id="rId14"/>
    <p:sldId id="330" r:id="rId15"/>
    <p:sldId id="316" r:id="rId16"/>
    <p:sldId id="331" r:id="rId17"/>
    <p:sldId id="332"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4A6FF30B-5912-4CC0-920E-EFD8D23B8705}" type="datetimeFigureOut">
              <a:rPr lang="tr-TR" smtClean="0"/>
              <a:t>12.05.2020</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987734EB-D794-4321-BC9E-4E48FA504040}"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4A6FF30B-5912-4CC0-920E-EFD8D23B8705}" type="datetimeFigureOut">
              <a:rPr lang="tr-TR" smtClean="0"/>
              <a:t>12.05.2020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4A6FF30B-5912-4CC0-920E-EFD8D23B8705}" type="datetimeFigureOut">
              <a:rPr lang="tr-TR" smtClean="0"/>
              <a:t>12.05.2020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4A6FF30B-5912-4CC0-920E-EFD8D23B8705}" type="datetimeFigureOut">
              <a:rPr lang="tr-TR" smtClean="0"/>
              <a:t>12.05.2020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4A6FF30B-5912-4CC0-920E-EFD8D23B8705}" type="datetimeFigureOut">
              <a:rPr lang="tr-TR" smtClean="0"/>
              <a:t>12.05.2020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7734EB-D794-4321-BC9E-4E48FA504040}"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4A6FF30B-5912-4CC0-920E-EFD8D23B8705}" type="datetimeFigureOut">
              <a:rPr lang="tr-TR" smtClean="0"/>
              <a:t>12.05.2020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4A6FF30B-5912-4CC0-920E-EFD8D23B8705}" type="datetimeFigureOut">
              <a:rPr lang="tr-TR" smtClean="0"/>
              <a:t>12.05.2020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4A6FF30B-5912-4CC0-920E-EFD8D23B8705}" type="datetimeFigureOut">
              <a:rPr lang="tr-TR" smtClean="0"/>
              <a:t>12.05.2020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FF30B-5912-4CC0-920E-EFD8D23B8705}" type="datetimeFigureOut">
              <a:rPr lang="tr-TR" smtClean="0"/>
              <a:t>12.05.2020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4A6FF30B-5912-4CC0-920E-EFD8D23B8705}" type="datetimeFigureOut">
              <a:rPr lang="tr-TR" smtClean="0"/>
              <a:t>12.05.2020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4A6FF30B-5912-4CC0-920E-EFD8D23B8705}" type="datetimeFigureOut">
              <a:rPr lang="tr-TR" smtClean="0"/>
              <a:t>12.05.2020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987734EB-D794-4321-BC9E-4E48FA504040}"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A6FF30B-5912-4CC0-920E-EFD8D23B8705}" type="datetimeFigureOut">
              <a:rPr lang="tr-TR" smtClean="0"/>
              <a:t>12.05.2020</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87734EB-D794-4321-BC9E-4E48FA50404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uluslararasi.karabuk.edu.tr/farabi-en" TargetMode="External"/><Relationship Id="rId2" Type="http://schemas.openxmlformats.org/officeDocument/2006/relationships/hyperlink" Target="http://uluslararasi.karabuk.edu.tr/hayatboyu-en" TargetMode="External"/><Relationship Id="rId1" Type="http://schemas.openxmlformats.org/officeDocument/2006/relationships/slideLayout" Target="../slideLayouts/slideLayout2.xml"/><Relationship Id="rId4" Type="http://schemas.openxmlformats.org/officeDocument/2006/relationships/hyperlink" Target="http://uluslararasi.karabuk.edu.tr/mevlana-e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1700807"/>
            <a:ext cx="6845043" cy="3048709"/>
          </a:xfrm>
        </p:spPr>
        <p:txBody>
          <a:bodyPr>
            <a:normAutofit fontScale="90000"/>
          </a:bodyPr>
          <a:lstStyle/>
          <a:p>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r>
              <a:rPr lang="tr-TR" sz="4900" dirty="0">
                <a:solidFill>
                  <a:schemeClr val="bg1"/>
                </a:solidFill>
              </a:rPr>
              <a:t>KARABÜK UNIVERSITY FACULTY OF LITERATURE</a:t>
            </a:r>
            <a:br>
              <a:rPr lang="tr-TR" sz="4900" dirty="0">
                <a:solidFill>
                  <a:schemeClr val="bg1"/>
                </a:solidFill>
              </a:rPr>
            </a:br>
            <a:r>
              <a:rPr lang="tr-TR" sz="4900" dirty="0">
                <a:solidFill>
                  <a:schemeClr val="bg1"/>
                </a:solidFill>
              </a:rPr>
              <a:t>DEPARTMENT OF SOCIOLOGY</a:t>
            </a:r>
          </a:p>
        </p:txBody>
      </p:sp>
      <p:sp>
        <p:nvSpPr>
          <p:cNvPr id="3" name="Alt Başlık 2"/>
          <p:cNvSpPr>
            <a:spLocks noGrp="1"/>
          </p:cNvSpPr>
          <p:nvPr>
            <p:ph type="subTitle" idx="1"/>
          </p:nvPr>
        </p:nvSpPr>
        <p:spPr>
          <a:xfrm>
            <a:off x="533400" y="3228536"/>
            <a:ext cx="7854696" cy="1991852"/>
          </a:xfrm>
        </p:spPr>
        <p:txBody>
          <a:bodyPr/>
          <a:lstStyle/>
          <a:p>
            <a:endParaRPr lang="tr-TR" dirty="0"/>
          </a:p>
          <a:p>
            <a:endParaRPr lang="tr-TR" dirty="0"/>
          </a:p>
          <a:p>
            <a:endParaRPr lang="tr-TR" dirty="0"/>
          </a:p>
        </p:txBody>
      </p:sp>
      <p:pic>
        <p:nvPicPr>
          <p:cNvPr id="4" name="Resim 3">
            <a:extLst>
              <a:ext uri="{FF2B5EF4-FFF2-40B4-BE49-F238E27FC236}">
                <a16:creationId xmlns:a16="http://schemas.microsoft.com/office/drawing/2014/main" id="{C3320748-A0D0-446D-9528-9FE9CB9A4F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042" y="116632"/>
            <a:ext cx="2100598" cy="1991852"/>
          </a:xfrm>
          <a:prstGeom prst="rect">
            <a:avLst/>
          </a:prstGeom>
        </p:spPr>
      </p:pic>
    </p:spTree>
    <p:extLst>
      <p:ext uri="{BB962C8B-B14F-4D97-AF65-F5344CB8AC3E}">
        <p14:creationId xmlns:p14="http://schemas.microsoft.com/office/powerpoint/2010/main" val="272400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gök, açık hava, bina içeren bir resim&#10;&#10;Çok yüksek güvenilirlikle oluşturulmuş açıklama">
            <a:extLst>
              <a:ext uri="{FF2B5EF4-FFF2-40B4-BE49-F238E27FC236}">
                <a16:creationId xmlns:a16="http://schemas.microsoft.com/office/drawing/2014/main" id="{4260F2C3-46C2-49F4-B007-44C496F66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2652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4756FF-817A-490D-BC15-1832ADE4C693}"/>
              </a:ext>
            </a:extLst>
          </p:cNvPr>
          <p:cNvSpPr>
            <a:spLocks noGrp="1"/>
          </p:cNvSpPr>
          <p:nvPr>
            <p:ph type="title"/>
          </p:nvPr>
        </p:nvSpPr>
        <p:spPr/>
        <p:txBody>
          <a:bodyPr/>
          <a:lstStyle/>
          <a:p>
            <a:r>
              <a:rPr lang="tr-TR" dirty="0"/>
              <a:t> Library Services</a:t>
            </a:r>
          </a:p>
        </p:txBody>
      </p:sp>
      <p:sp>
        <p:nvSpPr>
          <p:cNvPr id="3" name="İçerik Yer Tutucusu 2">
            <a:extLst>
              <a:ext uri="{FF2B5EF4-FFF2-40B4-BE49-F238E27FC236}">
                <a16:creationId xmlns:a16="http://schemas.microsoft.com/office/drawing/2014/main" id="{C82DD293-C451-4ABB-A2E2-D959E5B3FB49}"/>
              </a:ext>
            </a:extLst>
          </p:cNvPr>
          <p:cNvSpPr>
            <a:spLocks noGrp="1"/>
          </p:cNvSpPr>
          <p:nvPr>
            <p:ph idx="1"/>
          </p:nvPr>
        </p:nvSpPr>
        <p:spPr/>
        <p:txBody>
          <a:bodyPr>
            <a:normAutofit lnSpcReduction="10000"/>
          </a:bodyPr>
          <a:lstStyle/>
          <a:p>
            <a:pPr algn="just"/>
            <a:r>
              <a:rPr lang="en-US" dirty="0"/>
              <a:t>Central Library of our university was opened on January 2, 2009 on the basis of Faculty of Technical Education collection. Apart from central library, there are also department libraries at </a:t>
            </a:r>
            <a:r>
              <a:rPr lang="en-US" dirty="0" err="1"/>
              <a:t>Fethi</a:t>
            </a:r>
            <a:r>
              <a:rPr lang="en-US" dirty="0"/>
              <a:t> </a:t>
            </a:r>
            <a:r>
              <a:rPr lang="en-US" dirty="0" err="1"/>
              <a:t>Toker</a:t>
            </a:r>
            <a:r>
              <a:rPr lang="en-US" dirty="0"/>
              <a:t> Faculty of Fine Arts and Design,</a:t>
            </a:r>
            <a:r>
              <a:rPr lang="tr-TR" dirty="0"/>
              <a:t> </a:t>
            </a:r>
            <a:r>
              <a:rPr lang="en-US" dirty="0" err="1"/>
              <a:t>Safranbolu</a:t>
            </a:r>
            <a:r>
              <a:rPr lang="en-US" dirty="0"/>
              <a:t> and </a:t>
            </a:r>
            <a:r>
              <a:rPr lang="en-US" dirty="0" err="1"/>
              <a:t>Eskipazar</a:t>
            </a:r>
            <a:r>
              <a:rPr lang="en-US" dirty="0"/>
              <a:t> Vocational School. Our libraries provide printed and electronic information resources in order to support the work of scientific research of our university; save and organize these resources in electronic form in accordance with the rules of library. It also provide the fastest and easiest way to access.</a:t>
            </a:r>
            <a:endParaRPr lang="tr-TR" dirty="0"/>
          </a:p>
        </p:txBody>
      </p:sp>
    </p:spTree>
    <p:extLst>
      <p:ext uri="{BB962C8B-B14F-4D97-AF65-F5344CB8AC3E}">
        <p14:creationId xmlns:p14="http://schemas.microsoft.com/office/powerpoint/2010/main" val="246781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iç mekan, bina, yer, tavan içeren bir resim&#10;&#10;Çok yüksek güvenilirlikle oluşturulmuş açıklama">
            <a:extLst>
              <a:ext uri="{FF2B5EF4-FFF2-40B4-BE49-F238E27FC236}">
                <a16:creationId xmlns:a16="http://schemas.microsoft.com/office/drawing/2014/main" id="{BE067166-BC85-4A29-B13B-4D7673FBC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Tree>
    <p:extLst>
      <p:ext uri="{BB962C8B-B14F-4D97-AF65-F5344CB8AC3E}">
        <p14:creationId xmlns:p14="http://schemas.microsoft.com/office/powerpoint/2010/main" val="745771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4C6C667-0C4A-44A4-A1DD-C8CDDBCC6E05}"/>
              </a:ext>
            </a:extLst>
          </p:cNvPr>
          <p:cNvSpPr>
            <a:spLocks noGrp="1"/>
          </p:cNvSpPr>
          <p:nvPr>
            <p:ph type="title"/>
          </p:nvPr>
        </p:nvSpPr>
        <p:spPr/>
        <p:txBody>
          <a:bodyPr/>
          <a:lstStyle/>
          <a:p>
            <a:r>
              <a:rPr lang="tr-TR" dirty="0"/>
              <a:t>Library Services</a:t>
            </a:r>
          </a:p>
        </p:txBody>
      </p:sp>
      <p:sp>
        <p:nvSpPr>
          <p:cNvPr id="3" name="İçerik Yer Tutucusu 2">
            <a:extLst>
              <a:ext uri="{FF2B5EF4-FFF2-40B4-BE49-F238E27FC236}">
                <a16:creationId xmlns:a16="http://schemas.microsoft.com/office/drawing/2014/main" id="{AC18CB02-DD0C-4E1C-AE3A-05D1D33EB124}"/>
              </a:ext>
            </a:extLst>
          </p:cNvPr>
          <p:cNvSpPr>
            <a:spLocks noGrp="1"/>
          </p:cNvSpPr>
          <p:nvPr>
            <p:ph idx="1"/>
          </p:nvPr>
        </p:nvSpPr>
        <p:spPr/>
        <p:txBody>
          <a:bodyPr>
            <a:normAutofit fontScale="85000" lnSpcReduction="10000"/>
          </a:bodyPr>
          <a:lstStyle/>
          <a:p>
            <a:pPr algn="just"/>
            <a:r>
              <a:rPr lang="en-US" dirty="0"/>
              <a:t>Karabuk University Library gives much importance to user satisfaction by acting with the principle of continuous improvement and self-renewal in terms of service quality and resources owned. In parallel with the rapid growth of the university, our library continuously increases its print and electronic resources in order to meet the growing needs of users and makes them available to users. By the end of 2012, printed sources have increased to 40000 and electronic resources have increased to 2.5 million. The average of 5000 materials are added to the collection each year. The materials which aren’t available in our library can be obtained from another library within the framework of co-operation between libraries. There is a spacious study hall and a computer room for users to access electronic resources.</a:t>
            </a:r>
            <a:endParaRPr lang="tr-TR" dirty="0"/>
          </a:p>
          <a:p>
            <a:endParaRPr lang="tr-TR" dirty="0"/>
          </a:p>
        </p:txBody>
      </p:sp>
    </p:spTree>
    <p:extLst>
      <p:ext uri="{BB962C8B-B14F-4D97-AF65-F5344CB8AC3E}">
        <p14:creationId xmlns:p14="http://schemas.microsoft.com/office/powerpoint/2010/main" val="217881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çayır, gök, ağaç, açık hava içeren bir resim&#10;&#10;Çok yüksek güvenilirlikle oluşturulmuş açıklama">
            <a:extLst>
              <a:ext uri="{FF2B5EF4-FFF2-40B4-BE49-F238E27FC236}">
                <a16:creationId xmlns:a16="http://schemas.microsoft.com/office/drawing/2014/main" id="{42E95301-4392-4AA4-B998-1038C1A88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5555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3E2318A-20D4-4AFB-9346-18D1A0765B37}"/>
              </a:ext>
            </a:extLst>
          </p:cNvPr>
          <p:cNvSpPr>
            <a:spLocks noGrp="1"/>
          </p:cNvSpPr>
          <p:nvPr>
            <p:ph type="title"/>
          </p:nvPr>
        </p:nvSpPr>
        <p:spPr/>
        <p:txBody>
          <a:bodyPr/>
          <a:lstStyle/>
          <a:p>
            <a:pPr algn="ctr"/>
            <a:r>
              <a:rPr lang="tr-TR" dirty="0"/>
              <a:t>EXCHANGE PROGRAMS</a:t>
            </a:r>
          </a:p>
        </p:txBody>
      </p:sp>
      <p:sp>
        <p:nvSpPr>
          <p:cNvPr id="3" name="İçerik Yer Tutucusu 2">
            <a:extLst>
              <a:ext uri="{FF2B5EF4-FFF2-40B4-BE49-F238E27FC236}">
                <a16:creationId xmlns:a16="http://schemas.microsoft.com/office/drawing/2014/main" id="{C90C68B1-563C-412B-8B2C-FF026C633123}"/>
              </a:ext>
            </a:extLst>
          </p:cNvPr>
          <p:cNvSpPr>
            <a:spLocks noGrp="1"/>
          </p:cNvSpPr>
          <p:nvPr>
            <p:ph idx="1"/>
          </p:nvPr>
        </p:nvSpPr>
        <p:spPr/>
        <p:txBody>
          <a:bodyPr/>
          <a:lstStyle/>
          <a:p>
            <a:r>
              <a:rPr lang="tr-TR" dirty="0" err="1"/>
              <a:t>Erasmus</a:t>
            </a:r>
            <a:r>
              <a:rPr lang="tr-TR" dirty="0"/>
              <a:t>: </a:t>
            </a:r>
            <a:r>
              <a:rPr lang="tr-TR" dirty="0">
                <a:hlinkClick r:id="rId2">
                  <a:extLst>
                    <a:ext uri="{A12FA001-AC4F-418D-AE19-62706E023703}">
                      <ahyp:hlinkClr xmlns:ahyp="http://schemas.microsoft.com/office/drawing/2018/hyperlinkcolor" val="tx"/>
                    </a:ext>
                  </a:extLst>
                </a:hlinkClick>
              </a:rPr>
              <a:t>http://uluslararasi.karabuk.edu.tr/hayatboyu-en</a:t>
            </a:r>
            <a:endParaRPr lang="tr-TR" dirty="0"/>
          </a:p>
          <a:p>
            <a:r>
              <a:rPr lang="tr-TR" dirty="0"/>
              <a:t>Farabi:</a:t>
            </a:r>
          </a:p>
          <a:p>
            <a:pPr marL="0" indent="0">
              <a:buNone/>
            </a:pPr>
            <a:r>
              <a:rPr lang="tr-TR" dirty="0">
                <a:hlinkClick r:id="rId3">
                  <a:extLst>
                    <a:ext uri="{A12FA001-AC4F-418D-AE19-62706E023703}">
                      <ahyp:hlinkClr xmlns:ahyp="http://schemas.microsoft.com/office/drawing/2018/hyperlinkcolor" val="tx"/>
                    </a:ext>
                  </a:extLst>
                </a:hlinkClick>
              </a:rPr>
              <a:t>    http://uluslararasi.karabuk.edu.tr/farabi-en</a:t>
            </a:r>
            <a:endParaRPr lang="tr-TR" dirty="0"/>
          </a:p>
          <a:p>
            <a:r>
              <a:rPr lang="tr-TR" dirty="0"/>
              <a:t>Mevlana: </a:t>
            </a:r>
          </a:p>
          <a:p>
            <a:pPr marL="0" indent="0">
              <a:buNone/>
            </a:pPr>
            <a:r>
              <a:rPr lang="tr-TR" dirty="0">
                <a:hlinkClick r:id="rId4">
                  <a:extLst>
                    <a:ext uri="{A12FA001-AC4F-418D-AE19-62706E023703}">
                      <ahyp:hlinkClr xmlns:ahyp="http://schemas.microsoft.com/office/drawing/2018/hyperlinkcolor" val="tx"/>
                    </a:ext>
                  </a:extLst>
                </a:hlinkClick>
              </a:rPr>
              <a:t>    http://uluslararasi.karabuk.edu.tr/mevlana-en</a:t>
            </a:r>
            <a:endParaRPr lang="tr-TR" dirty="0"/>
          </a:p>
        </p:txBody>
      </p:sp>
    </p:spTree>
    <p:extLst>
      <p:ext uri="{BB962C8B-B14F-4D97-AF65-F5344CB8AC3E}">
        <p14:creationId xmlns:p14="http://schemas.microsoft.com/office/powerpoint/2010/main" val="1991404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ina, gök, açık hava, çayır içeren bir resim&#10;&#10;Çok yüksek güvenilirlikle oluşturulmuş açıklama">
            <a:extLst>
              <a:ext uri="{FF2B5EF4-FFF2-40B4-BE49-F238E27FC236}">
                <a16:creationId xmlns:a16="http://schemas.microsoft.com/office/drawing/2014/main" id="{DABABBF2-02D3-488C-88B2-900646130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6021287"/>
          </a:xfrm>
          <a:prstGeom prst="rect">
            <a:avLst/>
          </a:prstGeom>
        </p:spPr>
      </p:pic>
    </p:spTree>
    <p:extLst>
      <p:ext uri="{BB962C8B-B14F-4D97-AF65-F5344CB8AC3E}">
        <p14:creationId xmlns:p14="http://schemas.microsoft.com/office/powerpoint/2010/main" val="3361712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nesne içeren bir resim&#10;&#10;Yüksek güvenilirlikle oluşturulmuş açıklama">
            <a:extLst>
              <a:ext uri="{FF2B5EF4-FFF2-40B4-BE49-F238E27FC236}">
                <a16:creationId xmlns:a16="http://schemas.microsoft.com/office/drawing/2014/main" id="{50D1EB89-F71D-41FA-AB12-7A588A9C8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09213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descr="çiçek, gök, bitki içeren bir resim&#10;&#10;Çok yüksek güvenilirlikle oluşturulmuş açıklama">
            <a:extLst>
              <a:ext uri="{FF2B5EF4-FFF2-40B4-BE49-F238E27FC236}">
                <a16:creationId xmlns:a16="http://schemas.microsoft.com/office/drawing/2014/main" id="{08EE2C2B-CE89-4162-80C7-408FAABA159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70388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7445F28-8DE8-4883-869E-03A5C82EAB3A}"/>
              </a:ext>
            </a:extLst>
          </p:cNvPr>
          <p:cNvSpPr>
            <a:spLocks noGrp="1"/>
          </p:cNvSpPr>
          <p:nvPr>
            <p:ph type="title"/>
          </p:nvPr>
        </p:nvSpPr>
        <p:spPr/>
        <p:txBody>
          <a:bodyPr/>
          <a:lstStyle/>
          <a:p>
            <a:pPr algn="ctr"/>
            <a:r>
              <a:rPr lang="tr-TR" dirty="0"/>
              <a:t>DEPARTMENT OF SOCIOLOGY</a:t>
            </a:r>
          </a:p>
        </p:txBody>
      </p:sp>
      <p:sp>
        <p:nvSpPr>
          <p:cNvPr id="3" name="İçerik Yer Tutucusu 2">
            <a:extLst>
              <a:ext uri="{FF2B5EF4-FFF2-40B4-BE49-F238E27FC236}">
                <a16:creationId xmlns:a16="http://schemas.microsoft.com/office/drawing/2014/main" id="{711C6717-25F3-4C4E-A80C-9007A5DE9A00}"/>
              </a:ext>
            </a:extLst>
          </p:cNvPr>
          <p:cNvSpPr>
            <a:spLocks noGrp="1"/>
          </p:cNvSpPr>
          <p:nvPr>
            <p:ph idx="1"/>
          </p:nvPr>
        </p:nvSpPr>
        <p:spPr>
          <a:xfrm>
            <a:off x="457200" y="1935480"/>
            <a:ext cx="8229600" cy="3941792"/>
          </a:xfrm>
        </p:spPr>
        <p:txBody>
          <a:bodyPr>
            <a:normAutofit/>
          </a:bodyPr>
          <a:lstStyle/>
          <a:p>
            <a:pPr algn="just"/>
            <a:r>
              <a:rPr lang="en-US" dirty="0"/>
              <a:t>The</a:t>
            </a:r>
            <a:r>
              <a:rPr lang="tr-TR" dirty="0"/>
              <a:t> Sociology</a:t>
            </a:r>
            <a:r>
              <a:rPr lang="en-US" dirty="0"/>
              <a:t> Department was established in 2009 as a part of Faculty of Literature. The department, has started education since the academic year 2010-2011. Students who have the right to study in the </a:t>
            </a:r>
            <a:r>
              <a:rPr lang="tr-TR" dirty="0"/>
              <a:t>Department</a:t>
            </a:r>
            <a:r>
              <a:rPr lang="en-US" dirty="0"/>
              <a:t> of Sociology will study 8 semester. </a:t>
            </a:r>
            <a:endParaRPr lang="tr-TR" dirty="0"/>
          </a:p>
          <a:p>
            <a:pPr algn="just"/>
            <a:r>
              <a:rPr lang="en-US" dirty="0"/>
              <a:t>In our department  two </a:t>
            </a:r>
            <a:r>
              <a:rPr lang="tr-TR" sz="2800" dirty="0"/>
              <a:t>Associate Professor</a:t>
            </a:r>
            <a:r>
              <a:rPr lang="en-US" dirty="0"/>
              <a:t>, four Assistant Prof. Dr. and one research assistant are</a:t>
            </a:r>
            <a:r>
              <a:rPr lang="tr-TR" dirty="0"/>
              <a:t> </a:t>
            </a:r>
            <a:r>
              <a:rPr lang="en-US" dirty="0"/>
              <a:t>employed and number of academic staff is rapidly rising. </a:t>
            </a:r>
          </a:p>
        </p:txBody>
      </p:sp>
    </p:spTree>
    <p:extLst>
      <p:ext uri="{BB962C8B-B14F-4D97-AF65-F5344CB8AC3E}">
        <p14:creationId xmlns:p14="http://schemas.microsoft.com/office/powerpoint/2010/main" val="357224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gök, açık hava, zemin, yol içeren bir resim&#10;&#10;Çok yüksek güvenilirlikle oluşturulmuş açıklama">
            <a:extLst>
              <a:ext uri="{FF2B5EF4-FFF2-40B4-BE49-F238E27FC236}">
                <a16:creationId xmlns:a16="http://schemas.microsoft.com/office/drawing/2014/main" id="{0243D237-D231-43E3-AF37-158EBD859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333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19C5B70-6099-4E5B-9A87-146A9E08B43A}"/>
              </a:ext>
            </a:extLst>
          </p:cNvPr>
          <p:cNvSpPr>
            <a:spLocks noGrp="1"/>
          </p:cNvSpPr>
          <p:nvPr>
            <p:ph type="title"/>
          </p:nvPr>
        </p:nvSpPr>
        <p:spPr>
          <a:xfrm>
            <a:off x="457200" y="404664"/>
            <a:ext cx="8229600" cy="792088"/>
          </a:xfrm>
        </p:spPr>
        <p:txBody>
          <a:bodyPr>
            <a:normAutofit fontScale="90000"/>
          </a:bodyPr>
          <a:lstStyle/>
          <a:p>
            <a:r>
              <a:rPr lang="tr-TR" dirty="0" err="1"/>
              <a:t>Academic</a:t>
            </a:r>
            <a:r>
              <a:rPr lang="tr-TR" dirty="0"/>
              <a:t> </a:t>
            </a:r>
            <a:r>
              <a:rPr lang="tr-TR" dirty="0" err="1"/>
              <a:t>Staff</a:t>
            </a:r>
            <a:endParaRPr lang="tr-TR" dirty="0"/>
          </a:p>
        </p:txBody>
      </p:sp>
      <p:sp>
        <p:nvSpPr>
          <p:cNvPr id="3" name="İçerik Yer Tutucusu 2">
            <a:extLst>
              <a:ext uri="{FF2B5EF4-FFF2-40B4-BE49-F238E27FC236}">
                <a16:creationId xmlns:a16="http://schemas.microsoft.com/office/drawing/2014/main" id="{8531117E-CF13-4461-817B-6FD2CCA8D978}"/>
              </a:ext>
            </a:extLst>
          </p:cNvPr>
          <p:cNvSpPr>
            <a:spLocks noGrp="1"/>
          </p:cNvSpPr>
          <p:nvPr>
            <p:ph idx="1"/>
          </p:nvPr>
        </p:nvSpPr>
        <p:spPr>
          <a:xfrm>
            <a:off x="457200" y="1196752"/>
            <a:ext cx="8229600" cy="5127848"/>
          </a:xfrm>
        </p:spPr>
        <p:txBody>
          <a:bodyPr>
            <a:noAutofit/>
          </a:bodyPr>
          <a:lstStyle/>
          <a:p>
            <a:r>
              <a:rPr lang="tr-TR" sz="1600" dirty="0"/>
              <a:t>Associate Professor Sinan YILMAZ</a:t>
            </a:r>
          </a:p>
          <a:p>
            <a:r>
              <a:rPr lang="tr-TR" sz="1600" dirty="0"/>
              <a:t>Associate Professor  Adem SAĞIR </a:t>
            </a:r>
          </a:p>
          <a:p>
            <a:r>
              <a:rPr lang="tr-TR" sz="1600" dirty="0"/>
              <a:t>Assist. Prof. Dr. Kadir ŞAHİN</a:t>
            </a:r>
          </a:p>
          <a:p>
            <a:r>
              <a:rPr lang="tr-TR" sz="1600" dirty="0"/>
              <a:t>Assist. Prof. Dr. Halide VELİOĞLU</a:t>
            </a:r>
          </a:p>
          <a:p>
            <a:r>
              <a:rPr lang="tr-TR" sz="1600" dirty="0"/>
              <a:t>Assist. Prof. Dr. Zeynep KURNAZ</a:t>
            </a:r>
          </a:p>
          <a:p>
            <a:r>
              <a:rPr lang="tr-TR" sz="1600" dirty="0"/>
              <a:t>Assist. Prof. Dr. Özkan ÖZTÜRK</a:t>
            </a:r>
          </a:p>
          <a:p>
            <a:r>
              <a:rPr lang="tr-TR" sz="1600" dirty="0"/>
              <a:t>Research Assistant Semra UZ</a:t>
            </a:r>
          </a:p>
        </p:txBody>
      </p:sp>
    </p:spTree>
    <p:extLst>
      <p:ext uri="{BB962C8B-B14F-4D97-AF65-F5344CB8AC3E}">
        <p14:creationId xmlns:p14="http://schemas.microsoft.com/office/powerpoint/2010/main" val="577204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gök, açık hava, bina içeren bir resim&#10;&#10;Çok yüksek güvenilirlikle oluşturulmuş açıklama">
            <a:extLst>
              <a:ext uri="{FF2B5EF4-FFF2-40B4-BE49-F238E27FC236}">
                <a16:creationId xmlns:a16="http://schemas.microsoft.com/office/drawing/2014/main" id="{B61B6CE2-7E19-4CF9-88EB-C526147CC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81119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C0BB664-DDE8-4C4A-9460-3CBEF14940FB}"/>
              </a:ext>
            </a:extLst>
          </p:cNvPr>
          <p:cNvSpPr>
            <a:spLocks noGrp="1"/>
          </p:cNvSpPr>
          <p:nvPr>
            <p:ph type="title"/>
          </p:nvPr>
        </p:nvSpPr>
        <p:spPr/>
        <p:txBody>
          <a:bodyPr/>
          <a:lstStyle/>
          <a:p>
            <a:pPr algn="ctr"/>
            <a:r>
              <a:rPr lang="tr-TR" dirty="0"/>
              <a:t>DEPARTMENT OF SOCIOLOGY</a:t>
            </a:r>
          </a:p>
        </p:txBody>
      </p:sp>
      <p:sp>
        <p:nvSpPr>
          <p:cNvPr id="3" name="İçerik Yer Tutucusu 2">
            <a:extLst>
              <a:ext uri="{FF2B5EF4-FFF2-40B4-BE49-F238E27FC236}">
                <a16:creationId xmlns:a16="http://schemas.microsoft.com/office/drawing/2014/main" id="{96CD03D8-001F-49A3-B75D-9EB139C24393}"/>
              </a:ext>
            </a:extLst>
          </p:cNvPr>
          <p:cNvSpPr>
            <a:spLocks noGrp="1"/>
          </p:cNvSpPr>
          <p:nvPr>
            <p:ph idx="1"/>
          </p:nvPr>
        </p:nvSpPr>
        <p:spPr>
          <a:xfrm>
            <a:off x="457200" y="1935480"/>
            <a:ext cx="8229600" cy="3437736"/>
          </a:xfrm>
        </p:spPr>
        <p:txBody>
          <a:bodyPr>
            <a:normAutofit/>
          </a:bodyPr>
          <a:lstStyle/>
          <a:p>
            <a:pPr algn="just"/>
            <a:endParaRPr lang="tr-TR" dirty="0"/>
          </a:p>
          <a:p>
            <a:pPr algn="just"/>
            <a:r>
              <a:rPr lang="en-US" dirty="0"/>
              <a:t>Department of Sociology includes three sub-departments: “General Sociology And Methodology”, “Institutional Sociology” and “Applied Sociology”</a:t>
            </a:r>
            <a:r>
              <a:rPr lang="tr-TR" dirty="0"/>
              <a:t>. </a:t>
            </a:r>
            <a:r>
              <a:rPr lang="en-US" dirty="0"/>
              <a:t>The courses are given in these departments.</a:t>
            </a:r>
          </a:p>
        </p:txBody>
      </p:sp>
    </p:spTree>
    <p:extLst>
      <p:ext uri="{BB962C8B-B14F-4D97-AF65-F5344CB8AC3E}">
        <p14:creationId xmlns:p14="http://schemas.microsoft.com/office/powerpoint/2010/main" val="638550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dağ, açık hava, gök, ağaç içeren bir resim&#10;&#10;Çok yüksek güvenilirlikle oluşturulmuş açıklama">
            <a:extLst>
              <a:ext uri="{FF2B5EF4-FFF2-40B4-BE49-F238E27FC236}">
                <a16:creationId xmlns:a16="http://schemas.microsoft.com/office/drawing/2014/main" id="{E6FE6D47-198C-4F8A-AE1A-F6C554BE1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261298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1428768"/>
          </a:xfrm>
        </p:spPr>
        <p:txBody>
          <a:bodyPr>
            <a:normAutofit fontScale="90000"/>
          </a:bodyPr>
          <a:lstStyle/>
          <a:p>
            <a:pPr algn="ctr"/>
            <a:r>
              <a:rPr lang="tr-TR" dirty="0"/>
              <a:t>DEPARTMENT OF SOCIOLOGY</a:t>
            </a:r>
            <a:br>
              <a:rPr lang="tr-TR" dirty="0"/>
            </a:br>
            <a:endParaRPr lang="tr-TR" dirty="0"/>
          </a:p>
        </p:txBody>
      </p:sp>
      <p:sp>
        <p:nvSpPr>
          <p:cNvPr id="3" name="İçerik Yer Tutucusu 2"/>
          <p:cNvSpPr>
            <a:spLocks noGrp="1"/>
          </p:cNvSpPr>
          <p:nvPr>
            <p:ph idx="1"/>
          </p:nvPr>
        </p:nvSpPr>
        <p:spPr/>
        <p:txBody>
          <a:bodyPr>
            <a:normAutofit fontScale="92500"/>
          </a:bodyPr>
          <a:lstStyle/>
          <a:p>
            <a:pPr algn="just"/>
            <a:r>
              <a:rPr lang="en-US" altLang="tr-TR" dirty="0">
                <a:latin typeface="Constantia" panose="02030602050306030303" pitchFamily="18" charset="0"/>
              </a:rPr>
              <a:t>This program aims to </a:t>
            </a:r>
            <a:r>
              <a:rPr lang="tr-TR" altLang="tr-TR" dirty="0" err="1">
                <a:latin typeface="Constantia" panose="02030602050306030303" pitchFamily="18" charset="0"/>
              </a:rPr>
              <a:t>train</a:t>
            </a:r>
            <a:r>
              <a:rPr lang="en-US" altLang="tr-TR" dirty="0">
                <a:latin typeface="Constantia" panose="02030602050306030303" pitchFamily="18" charset="0"/>
              </a:rPr>
              <a:t> sociologists who can combine their theoretical knowledge required for teaching sociology with practice, follow new approaches emerged in the area, use statistical programs as like as SPSS expertly, follow scientific and technological developments, analyze current social problems and contribute to the sociological works.</a:t>
            </a:r>
            <a:endParaRPr lang="tr-TR" altLang="tr-TR" dirty="0">
              <a:latin typeface="Constantia" panose="02030602050306030303" pitchFamily="18" charset="0"/>
            </a:endParaRPr>
          </a:p>
          <a:p>
            <a:pPr algn="just"/>
            <a:r>
              <a:rPr lang="en-US" altLang="tr-TR" dirty="0">
                <a:latin typeface="Constantia" panose="02030602050306030303" pitchFamily="18" charset="0"/>
              </a:rPr>
              <a:t>The Graduates of the Department of Sociology,  have job opportunities in institutions of public and private sector such as various ministries of government, civil society organizations, research companies, advertisement agencies, marketing firms. </a:t>
            </a:r>
          </a:p>
        </p:txBody>
      </p:sp>
    </p:spTree>
    <p:extLst>
      <p:ext uri="{BB962C8B-B14F-4D97-AF65-F5344CB8AC3E}">
        <p14:creationId xmlns:p14="http://schemas.microsoft.com/office/powerpoint/2010/main" val="3490530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525</TotalTime>
  <Words>565</Words>
  <Application>Microsoft Office PowerPoint</Application>
  <PresentationFormat>Ekran Gösterisi (4:3)</PresentationFormat>
  <Paragraphs>29</Paragraphs>
  <Slides>17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Calibri</vt:lpstr>
      <vt:lpstr>Constantia</vt:lpstr>
      <vt:lpstr>Wingdings 2</vt:lpstr>
      <vt:lpstr>Akış</vt:lpstr>
      <vt:lpstr>                          KARABÜK UNIVERSITY FACULTY OF LITERATURE DEPARTMENT OF SOCIOLOGY</vt:lpstr>
      <vt:lpstr>PowerPoint Sunusu</vt:lpstr>
      <vt:lpstr>DEPARTMENT OF SOCIOLOGY</vt:lpstr>
      <vt:lpstr>PowerPoint Sunusu</vt:lpstr>
      <vt:lpstr>Academic Staff</vt:lpstr>
      <vt:lpstr>PowerPoint Sunusu</vt:lpstr>
      <vt:lpstr>DEPARTMENT OF SOCIOLOGY</vt:lpstr>
      <vt:lpstr>PowerPoint Sunusu</vt:lpstr>
      <vt:lpstr>DEPARTMENT OF SOCIOLOGY </vt:lpstr>
      <vt:lpstr>PowerPoint Sunusu</vt:lpstr>
      <vt:lpstr> Library Services</vt:lpstr>
      <vt:lpstr>PowerPoint Sunusu</vt:lpstr>
      <vt:lpstr>Library Services</vt:lpstr>
      <vt:lpstr>PowerPoint Sunusu</vt:lpstr>
      <vt:lpstr>EXCHANGE PROGRAMS</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KARABÜK ÜNİVERSİTESİ EDEBİYAT FAKÜLTESİ</dc:title>
  <dc:creator>NEJLA35</dc:creator>
  <cp:lastModifiedBy>Semra YILMAZ</cp:lastModifiedBy>
  <cp:revision>99</cp:revision>
  <dcterms:created xsi:type="dcterms:W3CDTF">2016-02-21T17:22:21Z</dcterms:created>
  <dcterms:modified xsi:type="dcterms:W3CDTF">2020-05-12T19:04:13Z</dcterms:modified>
</cp:coreProperties>
</file>